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 id="2147483657" r:id="rId6"/>
  </p:sldMasterIdLst>
  <p:notesMasterIdLst>
    <p:notesMasterId r:id="rId19"/>
  </p:notesMasterIdLst>
  <p:sldIdLst>
    <p:sldId id="273" r:id="rId7"/>
    <p:sldId id="283" r:id="rId8"/>
    <p:sldId id="312" r:id="rId9"/>
    <p:sldId id="313" r:id="rId10"/>
    <p:sldId id="276" r:id="rId11"/>
    <p:sldId id="293" r:id="rId12"/>
    <p:sldId id="295" r:id="rId13"/>
    <p:sldId id="278" r:id="rId14"/>
    <p:sldId id="314" r:id="rId15"/>
    <p:sldId id="315" r:id="rId16"/>
    <p:sldId id="292" r:id="rId17"/>
    <p:sldId id="286" r:id="rId18"/>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4F81BD"/>
    <a:srgbClr val="0054A4"/>
    <a:srgbClr val="00FFFF"/>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114" d="100"/>
          <a:sy n="114" d="100"/>
        </p:scale>
        <p:origin x="1524" y="114"/>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5.xml"/><Relationship Id="rId5" Type="http://schemas.openxmlformats.org/officeDocument/2006/relationships/slideMaster" Target="slideMasters/slideMaster1.xml"/><Relationship Id="rId15" Type="http://schemas.openxmlformats.org/officeDocument/2006/relationships/slide" Target="slides/slide9.xml"/><Relationship Id="rId23"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notesMaster" Target="notesMasters/notesMaster1.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8275" y="0"/>
            <a:ext cx="3043238" cy="465138"/>
          </a:xfrm>
          <a:prstGeom prst="rect">
            <a:avLst/>
          </a:prstGeom>
        </p:spPr>
        <p:txBody>
          <a:bodyPr vert="horz" lIns="91440" tIns="45720" rIns="91440" bIns="45720" rtlCol="0"/>
          <a:lstStyle>
            <a:lvl1pPr algn="r">
              <a:defRPr sz="1200"/>
            </a:lvl1pPr>
          </a:lstStyle>
          <a:p>
            <a:fld id="{B8AE55A0-88DB-44F8-9E71-882C6BFF5295}" type="datetimeFigureOut">
              <a:rPr lang="en-US" smtClean="0"/>
              <a:t>02/06/2020</a:t>
            </a:fld>
            <a:endParaRPr lang="en-US" dirty="0"/>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1440" tIns="45720" rIns="91440" bIns="45720"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a:solidFill>
                  <a:srgbClr val="0054A4"/>
                </a:solidFill>
              </a:rPr>
              <a:t>Template for pages 1-9</a:t>
            </a: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a:solidFill>
                  <a:srgbClr val="0054A4"/>
                </a:solidFill>
              </a:rPr>
              <a:t>Template for pages 10 and up</a:t>
            </a: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TextBox 4"/>
          <p:cNvSpPr txBox="1"/>
          <p:nvPr userDrawn="1"/>
        </p:nvSpPr>
        <p:spPr>
          <a:xfrm>
            <a:off x="8153400" y="6172200"/>
            <a:ext cx="533400" cy="338554"/>
          </a:xfrm>
          <a:prstGeom prst="rect">
            <a:avLst/>
          </a:prstGeom>
          <a:noFill/>
        </p:spPr>
        <p:txBody>
          <a:bodyPr wrap="square" rtlCol="0">
            <a:spAutoFit/>
          </a:bodyPr>
          <a:lstStyle/>
          <a:p>
            <a:pPr algn="ctr"/>
            <a:fld id="{CFD79E14-A5CB-4B11-98BD-C2699C7313C6}" type="slidenum">
              <a:rPr lang="en-US" sz="1600" b="1" smtClean="0">
                <a:solidFill>
                  <a:schemeClr val="tx1"/>
                </a:solidFill>
              </a:rPr>
              <a:pPr algn="ctr"/>
              <a:t>‹#›</a:t>
            </a:fld>
            <a:endParaRPr lang="en-US" sz="1600" b="1" dirty="0">
              <a:solidFill>
                <a:schemeClr val="tx1"/>
              </a:solidFill>
            </a:endParaRPr>
          </a:p>
        </p:txBody>
      </p:sp>
    </p:spTree>
    <p:extLst>
      <p:ext uri="{BB962C8B-B14F-4D97-AF65-F5344CB8AC3E}">
        <p14:creationId xmlns:p14="http://schemas.microsoft.com/office/powerpoint/2010/main" val="15181666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a:solidFill>
                  <a:srgbClr val="0054A4"/>
                </a:solidFill>
              </a:rPr>
              <a:t>Template for pages 1-9</a:t>
            </a:r>
          </a:p>
        </p:txBody>
      </p:sp>
      <p:sp>
        <p:nvSpPr>
          <p:cNvPr id="5" name="TextBox 4"/>
          <p:cNvSpPr txBox="1"/>
          <p:nvPr userDrawn="1"/>
        </p:nvSpPr>
        <p:spPr>
          <a:xfrm>
            <a:off x="8153400" y="6172200"/>
            <a:ext cx="533400" cy="338554"/>
          </a:xfrm>
          <a:prstGeom prst="rect">
            <a:avLst/>
          </a:prstGeom>
          <a:noFill/>
        </p:spPr>
        <p:txBody>
          <a:bodyPr wrap="square" rtlCol="0">
            <a:spAutoFit/>
          </a:bodyPr>
          <a:lstStyle/>
          <a:p>
            <a:pPr algn="ctr"/>
            <a:fld id="{CFD79E14-A5CB-4B11-98BD-C2699C7313C6}" type="slidenum">
              <a:rPr lang="en-US" sz="1600" b="1" smtClean="0">
                <a:solidFill>
                  <a:schemeClr val="tx1"/>
                </a:solidFill>
              </a:rPr>
              <a:pPr algn="ctr"/>
              <a:t>‹#›</a:t>
            </a:fld>
            <a:endParaRPr lang="en-US" sz="1600" b="1" dirty="0">
              <a:solidFill>
                <a:schemeClr val="tx1"/>
              </a:solidFill>
            </a:endParaRPr>
          </a:p>
        </p:txBody>
      </p:sp>
    </p:spTree>
    <p:extLst>
      <p:ext uri="{BB962C8B-B14F-4D97-AF65-F5344CB8AC3E}">
        <p14:creationId xmlns:p14="http://schemas.microsoft.com/office/powerpoint/2010/main" val="1596489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a:solidFill>
                  <a:srgbClr val="0054A4"/>
                </a:solidFill>
              </a:rPr>
              <a:t>Template for pages 10 and up</a:t>
            </a:r>
          </a:p>
        </p:txBody>
      </p:sp>
      <p:sp>
        <p:nvSpPr>
          <p:cNvPr id="6" name="TextBox 5"/>
          <p:cNvSpPr txBox="1"/>
          <p:nvPr userDrawn="1"/>
        </p:nvSpPr>
        <p:spPr>
          <a:xfrm>
            <a:off x="8153400" y="6172200"/>
            <a:ext cx="533400" cy="338554"/>
          </a:xfrm>
          <a:prstGeom prst="rect">
            <a:avLst/>
          </a:prstGeom>
          <a:noFill/>
        </p:spPr>
        <p:txBody>
          <a:bodyPr wrap="square" rtlCol="0">
            <a:spAutoFit/>
          </a:bodyPr>
          <a:lstStyle/>
          <a:p>
            <a:pPr algn="ctr"/>
            <a:fld id="{CFD79E14-A5CB-4B11-98BD-C2699C7313C6}" type="slidenum">
              <a:rPr lang="en-US" sz="1600" b="1" smtClean="0">
                <a:solidFill>
                  <a:schemeClr val="tx1"/>
                </a:solidFill>
              </a:rPr>
              <a:pPr algn="ctr"/>
              <a:t>‹#›</a:t>
            </a:fld>
            <a:endParaRPr lang="en-US" sz="1600" b="1" dirty="0">
              <a:solidFill>
                <a:schemeClr val="tx1"/>
              </a:solidFill>
            </a:endParaRPr>
          </a:p>
        </p:txBody>
      </p:sp>
    </p:spTree>
    <p:extLst>
      <p:ext uri="{BB962C8B-B14F-4D97-AF65-F5344CB8AC3E}">
        <p14:creationId xmlns:p14="http://schemas.microsoft.com/office/powerpoint/2010/main" val="356762463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slideLayout" Target="../slideLayouts/slideLayout5.xml"/><Relationship Id="rId1" Type="http://schemas.openxmlformats.org/officeDocument/2006/relationships/slideLayout" Target="../slideLayouts/slideLayout4.xml"/><Relationship Id="rId5" Type="http://schemas.openxmlformats.org/officeDocument/2006/relationships/image" Target="../media/image1.png"/><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575601564"/>
      </p:ext>
    </p:extLst>
  </p:cSld>
  <p:clrMap bg1="lt1" tx1="dk1" bg2="lt2" tx2="dk2" accent1="accent1" accent2="accent2" accent3="accent3" accent4="accent4" accent5="accent5" accent6="accent6" hlink="hlink" folHlink="folHlink"/>
  <p:sldLayoutIdLst>
    <p:sldLayoutId id="2147483658" r:id="rId1"/>
    <p:sldLayoutId id="2147483659" r:id="rId2"/>
    <p:sldLayoutId id="2147483660"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4953000"/>
            <a:ext cx="8305800" cy="1066800"/>
          </a:xfrm>
        </p:spPr>
        <p:txBody>
          <a:bodyPr>
            <a:normAutofit/>
          </a:bodyPr>
          <a:lstStyle/>
          <a:p>
            <a:r>
              <a:rPr lang="en-US" sz="2800" b="1" i="1" dirty="0">
                <a:solidFill>
                  <a:schemeClr val="tx1"/>
                </a:solidFill>
              </a:rPr>
              <a:t>Washoe County Board of Adjustment</a:t>
            </a:r>
          </a:p>
          <a:p>
            <a:pPr>
              <a:spcBef>
                <a:spcPts val="0"/>
              </a:spcBef>
            </a:pPr>
            <a:r>
              <a:rPr lang="en-US" sz="2400" b="1" i="1" dirty="0">
                <a:solidFill>
                  <a:schemeClr val="tx1"/>
                </a:solidFill>
              </a:rPr>
              <a:t>February 6, 2020</a:t>
            </a:r>
          </a:p>
        </p:txBody>
      </p:sp>
      <p:sp>
        <p:nvSpPr>
          <p:cNvPr id="4" name="Title 3"/>
          <p:cNvSpPr>
            <a:spLocks noGrp="1"/>
          </p:cNvSpPr>
          <p:nvPr>
            <p:ph type="ctrTitle"/>
          </p:nvPr>
        </p:nvSpPr>
        <p:spPr>
          <a:xfrm>
            <a:off x="533400" y="26670"/>
            <a:ext cx="8229600" cy="811530"/>
          </a:xfrm>
        </p:spPr>
        <p:txBody>
          <a:bodyPr/>
          <a:lstStyle/>
          <a:p>
            <a:r>
              <a:rPr lang="en-US" sz="3200" dirty="0"/>
              <a:t>WSUP19-0028</a:t>
            </a:r>
            <a:br>
              <a:rPr lang="en-US" sz="3200" dirty="0"/>
            </a:br>
            <a:r>
              <a:rPr lang="en-US" sz="3200" dirty="0"/>
              <a:t>Saving Grace Academy</a:t>
            </a:r>
          </a:p>
        </p:txBody>
      </p:sp>
      <p:pic>
        <p:nvPicPr>
          <p:cNvPr id="5" name="Picture 4">
            <a:extLst>
              <a:ext uri="{FF2B5EF4-FFF2-40B4-BE49-F238E27FC236}">
                <a16:creationId xmlns:a16="http://schemas.microsoft.com/office/drawing/2014/main" id="{C8783491-177C-4087-A4EA-273FC9052B43}"/>
              </a:ext>
            </a:extLst>
          </p:cNvPr>
          <p:cNvPicPr>
            <a:picLocks noChangeAspect="1"/>
          </p:cNvPicPr>
          <p:nvPr/>
        </p:nvPicPr>
        <p:blipFill>
          <a:blip r:embed="rId2"/>
          <a:stretch>
            <a:fillRect/>
          </a:stretch>
        </p:blipFill>
        <p:spPr>
          <a:xfrm>
            <a:off x="1771650" y="1066800"/>
            <a:ext cx="5600700" cy="3715114"/>
          </a:xfrm>
          <a:prstGeom prst="rect">
            <a:avLst/>
          </a:prstGeom>
        </p:spPr>
      </p:pic>
    </p:spTree>
    <p:extLst>
      <p:ext uri="{BB962C8B-B14F-4D97-AF65-F5344CB8AC3E}">
        <p14:creationId xmlns:p14="http://schemas.microsoft.com/office/powerpoint/2010/main" val="5566005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848600" cy="792162"/>
          </a:xfrm>
        </p:spPr>
        <p:txBody>
          <a:bodyPr/>
          <a:lstStyle/>
          <a:p>
            <a:r>
              <a:rPr lang="en-US" dirty="0"/>
              <a:t>Background/Request</a:t>
            </a:r>
          </a:p>
        </p:txBody>
      </p:sp>
      <p:sp>
        <p:nvSpPr>
          <p:cNvPr id="4" name="Content Placeholder 3"/>
          <p:cNvSpPr>
            <a:spLocks noGrp="1"/>
          </p:cNvSpPr>
          <p:nvPr>
            <p:ph idx="1"/>
          </p:nvPr>
        </p:nvSpPr>
        <p:spPr>
          <a:xfrm>
            <a:off x="457200" y="1219200"/>
            <a:ext cx="8229600" cy="4038601"/>
          </a:xfrm>
        </p:spPr>
        <p:txBody>
          <a:bodyPr>
            <a:normAutofit/>
          </a:bodyPr>
          <a:lstStyle/>
          <a:p>
            <a:endParaRPr lang="en-US" dirty="0"/>
          </a:p>
          <a:p>
            <a:pPr marL="0" indent="0">
              <a:buNone/>
            </a:pPr>
            <a:endParaRPr lang="en-US"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TextBox 5"/>
          <p:cNvSpPr txBox="1"/>
          <p:nvPr/>
        </p:nvSpPr>
        <p:spPr>
          <a:xfrm>
            <a:off x="76200" y="990600"/>
            <a:ext cx="8991600" cy="5447645"/>
          </a:xfrm>
          <a:prstGeom prst="rect">
            <a:avLst/>
          </a:prstGeom>
          <a:noFill/>
        </p:spPr>
        <p:txBody>
          <a:bodyPr wrap="square" rtlCol="0">
            <a:spAutoFit/>
          </a:bodyPr>
          <a:lstStyle/>
          <a:p>
            <a:pPr marL="342900" indent="-342900">
              <a:buFont typeface="Arial" panose="020B0604020202020204" pitchFamily="34" charset="0"/>
              <a:buChar char="•"/>
            </a:pPr>
            <a:r>
              <a:rPr lang="en-US" sz="3600" dirty="0"/>
              <a:t>The applicant is requesting to establish a Child Daycare use type within a 30 x 52 foot area within the existing New Life Assembly of God</a:t>
            </a:r>
          </a:p>
          <a:p>
            <a:pPr marL="342900" indent="-342900">
              <a:buFont typeface="Arial" panose="020B0604020202020204" pitchFamily="34" charset="0"/>
              <a:buChar char="•"/>
            </a:pPr>
            <a:r>
              <a:rPr lang="en-US" sz="3600" dirty="0"/>
              <a:t>The applicant is requesting to vary the landscaping and parking standards</a:t>
            </a:r>
          </a:p>
          <a:p>
            <a:pPr marL="342900" indent="-342900">
              <a:buFont typeface="Arial" panose="020B0604020202020204" pitchFamily="34" charset="0"/>
              <a:buChar char="•"/>
            </a:pPr>
            <a:r>
              <a:rPr lang="en-US" sz="3600" dirty="0"/>
              <a:t>The parcel has a regulatory zone of Medium Density Suburban, which allows a Child Daycare use type with a Special Use Permit </a:t>
            </a:r>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11085294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219200"/>
            <a:ext cx="8305800" cy="4648200"/>
          </a:xfrm>
        </p:spPr>
        <p:txBody>
          <a:bodyPr>
            <a:normAutofit/>
          </a:bodyPr>
          <a:lstStyle/>
          <a:p>
            <a:pPr marL="285750" indent="-285750">
              <a:buFont typeface="Arial" panose="020B0604020202020204" pitchFamily="34" charset="0"/>
              <a:buChar char="•"/>
            </a:pPr>
            <a:r>
              <a:rPr lang="en-US" b="0" dirty="0"/>
              <a:t>49-child maximum capacity</a:t>
            </a:r>
          </a:p>
          <a:p>
            <a:pPr marL="285750" indent="-285750">
              <a:buFont typeface="Arial" panose="020B0604020202020204" pitchFamily="34" charset="0"/>
              <a:buChar char="•"/>
            </a:pPr>
            <a:r>
              <a:rPr lang="en-US" b="0" dirty="0"/>
              <a:t>3 employees at peak shift</a:t>
            </a:r>
          </a:p>
          <a:p>
            <a:pPr marL="285750" indent="-285750">
              <a:buFont typeface="Arial" panose="020B0604020202020204" pitchFamily="34" charset="0"/>
              <a:buChar char="•"/>
            </a:pPr>
            <a:r>
              <a:rPr lang="en-US" b="0" dirty="0"/>
              <a:t>Will be housed within the existing New Life Assembly of God building</a:t>
            </a:r>
          </a:p>
          <a:p>
            <a:pPr marL="285750" indent="-285750">
              <a:buFont typeface="Arial" panose="020B0604020202020204" pitchFamily="34" charset="0"/>
              <a:buChar char="•"/>
            </a:pPr>
            <a:r>
              <a:rPr lang="en-US" b="0" dirty="0"/>
              <a:t>Hours of Operation 6:30 a.m. - 6:00 p.m. </a:t>
            </a:r>
          </a:p>
          <a:p>
            <a:pPr marL="285750" indent="-285750">
              <a:buFont typeface="Arial" panose="020B0604020202020204" pitchFamily="34" charset="0"/>
              <a:buChar char="•"/>
            </a:pPr>
            <a:endParaRPr lang="en-US" b="0" dirty="0"/>
          </a:p>
          <a:p>
            <a:endParaRPr lang="en-US" dirty="0">
              <a:sym typeface="Wingdings"/>
            </a:endParaRPr>
          </a:p>
        </p:txBody>
      </p:sp>
      <p:sp>
        <p:nvSpPr>
          <p:cNvPr id="3" name="Title 2"/>
          <p:cNvSpPr>
            <a:spLocks noGrp="1"/>
          </p:cNvSpPr>
          <p:nvPr>
            <p:ph type="title"/>
          </p:nvPr>
        </p:nvSpPr>
        <p:spPr>
          <a:xfrm>
            <a:off x="1219200" y="76200"/>
            <a:ext cx="7620000" cy="838200"/>
          </a:xfrm>
        </p:spPr>
        <p:txBody>
          <a:bodyPr/>
          <a:lstStyle/>
          <a:p>
            <a:r>
              <a:rPr lang="en-US" dirty="0"/>
              <a:t>Project Details</a:t>
            </a:r>
          </a:p>
        </p:txBody>
      </p:sp>
    </p:spTree>
    <p:extLst>
      <p:ext uri="{BB962C8B-B14F-4D97-AF65-F5344CB8AC3E}">
        <p14:creationId xmlns:p14="http://schemas.microsoft.com/office/powerpoint/2010/main" val="13953604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C4B77FC-67F5-412E-B66A-DF1C414AD4A3}"/>
              </a:ext>
            </a:extLst>
          </p:cNvPr>
          <p:cNvSpPr>
            <a:spLocks noGrp="1"/>
          </p:cNvSpPr>
          <p:nvPr>
            <p:ph type="title"/>
          </p:nvPr>
        </p:nvSpPr>
        <p:spPr>
          <a:xfrm>
            <a:off x="914400" y="76200"/>
            <a:ext cx="8229600" cy="792162"/>
          </a:xfrm>
        </p:spPr>
        <p:txBody>
          <a:bodyPr/>
          <a:lstStyle/>
          <a:p>
            <a:r>
              <a:rPr lang="en-US" dirty="0"/>
              <a:t>Vicinity Map</a:t>
            </a:r>
          </a:p>
        </p:txBody>
      </p:sp>
      <p:pic>
        <p:nvPicPr>
          <p:cNvPr id="2" name="Picture 1">
            <a:extLst>
              <a:ext uri="{FF2B5EF4-FFF2-40B4-BE49-F238E27FC236}">
                <a16:creationId xmlns:a16="http://schemas.microsoft.com/office/drawing/2014/main" id="{0C6D57BD-381E-4822-ADCF-B4DC54282552}"/>
              </a:ext>
            </a:extLst>
          </p:cNvPr>
          <p:cNvPicPr>
            <a:picLocks noChangeAspect="1"/>
          </p:cNvPicPr>
          <p:nvPr/>
        </p:nvPicPr>
        <p:blipFill>
          <a:blip r:embed="rId2"/>
          <a:stretch>
            <a:fillRect/>
          </a:stretch>
        </p:blipFill>
        <p:spPr>
          <a:xfrm>
            <a:off x="876300" y="977530"/>
            <a:ext cx="7391400" cy="4902939"/>
          </a:xfrm>
          <a:prstGeom prst="rect">
            <a:avLst/>
          </a:prstGeom>
        </p:spPr>
      </p:pic>
    </p:spTree>
    <p:extLst>
      <p:ext uri="{BB962C8B-B14F-4D97-AF65-F5344CB8AC3E}">
        <p14:creationId xmlns:p14="http://schemas.microsoft.com/office/powerpoint/2010/main" val="38873219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162800" cy="792162"/>
          </a:xfrm>
        </p:spPr>
        <p:txBody>
          <a:bodyPr/>
          <a:lstStyle/>
          <a:p>
            <a:r>
              <a:rPr lang="en-US" dirty="0"/>
              <a:t>Site</a:t>
            </a:r>
          </a:p>
        </p:txBody>
      </p:sp>
      <p:pic>
        <p:nvPicPr>
          <p:cNvPr id="2" name="Picture 1">
            <a:extLst>
              <a:ext uri="{FF2B5EF4-FFF2-40B4-BE49-F238E27FC236}">
                <a16:creationId xmlns:a16="http://schemas.microsoft.com/office/drawing/2014/main" id="{DB0026D5-980E-4115-9712-A94B8B46D95F}"/>
              </a:ext>
            </a:extLst>
          </p:cNvPr>
          <p:cNvPicPr>
            <a:picLocks noChangeAspect="1"/>
          </p:cNvPicPr>
          <p:nvPr/>
        </p:nvPicPr>
        <p:blipFill>
          <a:blip r:embed="rId2"/>
          <a:stretch>
            <a:fillRect/>
          </a:stretch>
        </p:blipFill>
        <p:spPr>
          <a:xfrm rot="5400000">
            <a:off x="2173966" y="0"/>
            <a:ext cx="4796068" cy="6858000"/>
          </a:xfrm>
          <a:prstGeom prst="rect">
            <a:avLst/>
          </a:prstGeom>
        </p:spPr>
      </p:pic>
      <p:sp>
        <p:nvSpPr>
          <p:cNvPr id="4" name="Freeform: Shape 3">
            <a:extLst>
              <a:ext uri="{FF2B5EF4-FFF2-40B4-BE49-F238E27FC236}">
                <a16:creationId xmlns:a16="http://schemas.microsoft.com/office/drawing/2014/main" id="{FFBDC57E-9369-48D7-9639-34D82437402E}"/>
              </a:ext>
            </a:extLst>
          </p:cNvPr>
          <p:cNvSpPr/>
          <p:nvPr/>
        </p:nvSpPr>
        <p:spPr>
          <a:xfrm>
            <a:off x="2527069" y="2061556"/>
            <a:ext cx="1005840" cy="681644"/>
          </a:xfrm>
          <a:custGeom>
            <a:avLst/>
            <a:gdLst>
              <a:gd name="connsiteX0" fmla="*/ 8313 w 1005840"/>
              <a:gd name="connsiteY0" fmla="*/ 0 h 681644"/>
              <a:gd name="connsiteX1" fmla="*/ 1005840 w 1005840"/>
              <a:gd name="connsiteY1" fmla="*/ 16626 h 681644"/>
              <a:gd name="connsiteX2" fmla="*/ 997527 w 1005840"/>
              <a:gd name="connsiteY2" fmla="*/ 532015 h 681644"/>
              <a:gd name="connsiteX3" fmla="*/ 764771 w 1005840"/>
              <a:gd name="connsiteY3" fmla="*/ 532015 h 681644"/>
              <a:gd name="connsiteX4" fmla="*/ 764771 w 1005840"/>
              <a:gd name="connsiteY4" fmla="*/ 681644 h 681644"/>
              <a:gd name="connsiteX5" fmla="*/ 490451 w 1005840"/>
              <a:gd name="connsiteY5" fmla="*/ 681644 h 681644"/>
              <a:gd name="connsiteX6" fmla="*/ 490451 w 1005840"/>
              <a:gd name="connsiteY6" fmla="*/ 532015 h 681644"/>
              <a:gd name="connsiteX7" fmla="*/ 0 w 1005840"/>
              <a:gd name="connsiteY7" fmla="*/ 523702 h 681644"/>
              <a:gd name="connsiteX8" fmla="*/ 8313 w 1005840"/>
              <a:gd name="connsiteY8" fmla="*/ 0 h 6816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5840" h="681644">
                <a:moveTo>
                  <a:pt x="8313" y="0"/>
                </a:moveTo>
                <a:lnTo>
                  <a:pt x="1005840" y="16626"/>
                </a:lnTo>
                <a:lnTo>
                  <a:pt x="997527" y="532015"/>
                </a:lnTo>
                <a:lnTo>
                  <a:pt x="764771" y="532015"/>
                </a:lnTo>
                <a:lnTo>
                  <a:pt x="764771" y="681644"/>
                </a:lnTo>
                <a:lnTo>
                  <a:pt x="490451" y="681644"/>
                </a:lnTo>
                <a:lnTo>
                  <a:pt x="490451" y="532015"/>
                </a:lnTo>
                <a:lnTo>
                  <a:pt x="0" y="523702"/>
                </a:lnTo>
                <a:lnTo>
                  <a:pt x="8313" y="0"/>
                </a:lnTo>
                <a:close/>
              </a:path>
            </a:pathLst>
          </a:custGeom>
          <a:noFill/>
          <a:ln w="38100">
            <a:solidFill>
              <a:schemeClr val="accent6">
                <a:lumMod val="75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496978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799"/>
            <a:ext cx="3581400" cy="4758055"/>
          </a:xfrm>
        </p:spPr>
        <p:txBody>
          <a:bodyPr>
            <a:normAutofit fontScale="85000" lnSpcReduction="20000"/>
          </a:bodyPr>
          <a:lstStyle/>
          <a:p>
            <a:r>
              <a:rPr lang="en-US" dirty="0"/>
              <a:t>49 total parking spaces available on site. </a:t>
            </a:r>
          </a:p>
          <a:p>
            <a:r>
              <a:rPr lang="en-US" dirty="0"/>
              <a:t>11 spaces are required, 2 spaces must be handicapped</a:t>
            </a:r>
          </a:p>
          <a:p>
            <a:r>
              <a:rPr lang="en-US" dirty="0"/>
              <a:t>Applicant anticipates no more than 49 automobiles at one time, which is below the threshold for a traffic report</a:t>
            </a:r>
          </a:p>
          <a:p>
            <a:endParaRPr lang="en-US" dirty="0"/>
          </a:p>
          <a:p>
            <a:endParaRPr lang="en-US" dirty="0"/>
          </a:p>
          <a:p>
            <a:pPr marL="0" indent="0">
              <a:buNone/>
            </a:pPr>
            <a:endParaRPr lang="en-US" dirty="0"/>
          </a:p>
        </p:txBody>
      </p:sp>
      <p:sp>
        <p:nvSpPr>
          <p:cNvPr id="3" name="Title 2"/>
          <p:cNvSpPr>
            <a:spLocks noGrp="1"/>
          </p:cNvSpPr>
          <p:nvPr>
            <p:ph type="title"/>
          </p:nvPr>
        </p:nvSpPr>
        <p:spPr>
          <a:xfrm>
            <a:off x="1219200" y="76200"/>
            <a:ext cx="7620000" cy="792162"/>
          </a:xfrm>
        </p:spPr>
        <p:txBody>
          <a:bodyPr/>
          <a:lstStyle/>
          <a:p>
            <a:r>
              <a:rPr lang="en-US" dirty="0"/>
              <a:t>Parking/Traffic</a:t>
            </a:r>
          </a:p>
        </p:txBody>
      </p:sp>
      <p:pic>
        <p:nvPicPr>
          <p:cNvPr id="5" name="Picture 4">
            <a:extLst>
              <a:ext uri="{FF2B5EF4-FFF2-40B4-BE49-F238E27FC236}">
                <a16:creationId xmlns:a16="http://schemas.microsoft.com/office/drawing/2014/main" id="{EA8634DA-FD37-49C0-B4CE-216DE0BA56BF}"/>
              </a:ext>
            </a:extLst>
          </p:cNvPr>
          <p:cNvPicPr>
            <a:picLocks noChangeAspect="1"/>
          </p:cNvPicPr>
          <p:nvPr/>
        </p:nvPicPr>
        <p:blipFill>
          <a:blip r:embed="rId2"/>
          <a:stretch>
            <a:fillRect/>
          </a:stretch>
        </p:blipFill>
        <p:spPr>
          <a:xfrm>
            <a:off x="4992801" y="1049972"/>
            <a:ext cx="3824232" cy="4758056"/>
          </a:xfrm>
          <a:prstGeom prst="rect">
            <a:avLst/>
          </a:prstGeom>
        </p:spPr>
      </p:pic>
      <p:sp>
        <p:nvSpPr>
          <p:cNvPr id="6" name="Rectangle 5">
            <a:extLst>
              <a:ext uri="{FF2B5EF4-FFF2-40B4-BE49-F238E27FC236}">
                <a16:creationId xmlns:a16="http://schemas.microsoft.com/office/drawing/2014/main" id="{B2794403-502E-4A5B-A0D7-A790CCAFABD5}"/>
              </a:ext>
            </a:extLst>
          </p:cNvPr>
          <p:cNvSpPr/>
          <p:nvPr/>
        </p:nvSpPr>
        <p:spPr>
          <a:xfrm>
            <a:off x="5105400" y="2438400"/>
            <a:ext cx="3657600" cy="228600"/>
          </a:xfrm>
          <a:prstGeom prst="rect">
            <a:avLst/>
          </a:prstGeom>
          <a:solidFill>
            <a:srgbClr val="FFFF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7888835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229600" cy="4800600"/>
          </a:xfrm>
        </p:spPr>
        <p:txBody>
          <a:bodyPr>
            <a:normAutofit/>
          </a:bodyPr>
          <a:lstStyle/>
          <a:p>
            <a:r>
              <a:rPr lang="en-US" dirty="0"/>
              <a:t>Requesting to </a:t>
            </a:r>
            <a:r>
              <a:rPr lang="en-US"/>
              <a:t>not bring </a:t>
            </a:r>
            <a:r>
              <a:rPr lang="en-US" dirty="0"/>
              <a:t>the site up to current parking and landscaping standards</a:t>
            </a:r>
          </a:p>
          <a:p>
            <a:r>
              <a:rPr lang="en-US" dirty="0"/>
              <a:t>Per Washoe County Code 110.412.50(e) and interpretation 04-01, the applicant is not required to update a current legal non-conforming development’s parking and landscaping. </a:t>
            </a:r>
          </a:p>
        </p:txBody>
      </p:sp>
      <p:sp>
        <p:nvSpPr>
          <p:cNvPr id="3" name="Title 2"/>
          <p:cNvSpPr>
            <a:spLocks noGrp="1"/>
          </p:cNvSpPr>
          <p:nvPr>
            <p:ph type="title"/>
          </p:nvPr>
        </p:nvSpPr>
        <p:spPr>
          <a:xfrm>
            <a:off x="1219200" y="76200"/>
            <a:ext cx="7620000" cy="792162"/>
          </a:xfrm>
        </p:spPr>
        <p:txBody>
          <a:bodyPr/>
          <a:lstStyle/>
          <a:p>
            <a:r>
              <a:rPr lang="en-US" dirty="0"/>
              <a:t>Varied Standards</a:t>
            </a:r>
          </a:p>
        </p:txBody>
      </p:sp>
    </p:spTree>
    <p:extLst>
      <p:ext uri="{BB962C8B-B14F-4D97-AF65-F5344CB8AC3E}">
        <p14:creationId xmlns:p14="http://schemas.microsoft.com/office/powerpoint/2010/main" val="20379923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a:t>Public Notice &amp; CAB</a:t>
            </a:r>
          </a:p>
        </p:txBody>
      </p:sp>
      <p:sp>
        <p:nvSpPr>
          <p:cNvPr id="4" name="Content Placeholder 3"/>
          <p:cNvSpPr>
            <a:spLocks noGrp="1"/>
          </p:cNvSpPr>
          <p:nvPr>
            <p:ph idx="1"/>
          </p:nvPr>
        </p:nvSpPr>
        <p:spPr>
          <a:xfrm>
            <a:off x="152400" y="1066800"/>
            <a:ext cx="3429000" cy="5410200"/>
          </a:xfrm>
        </p:spPr>
        <p:txBody>
          <a:bodyPr>
            <a:normAutofit/>
          </a:bodyPr>
          <a:lstStyle/>
          <a:p>
            <a:r>
              <a:rPr lang="en-US" dirty="0"/>
              <a:t>Notice was sent to 33 affected property owners, 1800 feet from the site.</a:t>
            </a: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901370" y="1447800"/>
            <a:ext cx="4556830" cy="3657600"/>
          </a:xfrm>
          <a:prstGeom prst="rect">
            <a:avLst/>
          </a:prstGeom>
          <a:ln w="38100" cap="sq">
            <a:solidFill>
              <a:srgbClr val="000000"/>
            </a:solidFill>
            <a:miter lim="800000"/>
          </a:ln>
          <a:effectLst>
            <a:outerShdw blurRad="57150" dist="50800" dir="2700000" algn="tl" rotWithShape="0">
              <a:srgbClr val="000000">
                <a:alpha val="4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67202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E6B7D29-1140-4EF8-9186-40592941067D}"/>
              </a:ext>
            </a:extLst>
          </p:cNvPr>
          <p:cNvSpPr>
            <a:spLocks noGrp="1"/>
          </p:cNvSpPr>
          <p:nvPr>
            <p:ph idx="1"/>
          </p:nvPr>
        </p:nvSpPr>
        <p:spPr/>
        <p:txBody>
          <a:bodyPr>
            <a:normAutofit fontScale="85000" lnSpcReduction="10000"/>
          </a:bodyPr>
          <a:lstStyle/>
          <a:p>
            <a:r>
              <a:rPr lang="en-US" dirty="0"/>
              <a:t>North Valleys CAB on January 13, 2020</a:t>
            </a:r>
          </a:p>
          <a:p>
            <a:pPr lvl="1"/>
            <a:r>
              <a:rPr lang="en-US" dirty="0"/>
              <a:t>Traffic Impacts on Lemmon Drive</a:t>
            </a:r>
          </a:p>
          <a:p>
            <a:pPr lvl="1"/>
            <a:r>
              <a:rPr lang="en-US" dirty="0"/>
              <a:t>Adequate existing parking for the proposed use</a:t>
            </a:r>
          </a:p>
          <a:p>
            <a:pPr lvl="1"/>
            <a:r>
              <a:rPr lang="en-US" dirty="0"/>
              <a:t>Comments on the adequacy of the existing playground</a:t>
            </a:r>
          </a:p>
          <a:p>
            <a:pPr lvl="1"/>
            <a:r>
              <a:rPr lang="en-US" dirty="0"/>
              <a:t>Citizen support for the daycare</a:t>
            </a:r>
          </a:p>
          <a:p>
            <a:pPr marL="457200" lvl="1" indent="0">
              <a:buNone/>
            </a:pPr>
            <a:r>
              <a:rPr lang="en-US" dirty="0"/>
              <a:t>North Valleys CAB voted unanimously to recommend approving the propose Child Daycare use.</a:t>
            </a:r>
          </a:p>
          <a:p>
            <a:endParaRPr lang="en-US" dirty="0"/>
          </a:p>
        </p:txBody>
      </p:sp>
      <p:sp>
        <p:nvSpPr>
          <p:cNvPr id="3" name="Title 2">
            <a:extLst>
              <a:ext uri="{FF2B5EF4-FFF2-40B4-BE49-F238E27FC236}">
                <a16:creationId xmlns:a16="http://schemas.microsoft.com/office/drawing/2014/main" id="{62ED7318-566D-49A3-8C46-96D3BB5DB37B}"/>
              </a:ext>
            </a:extLst>
          </p:cNvPr>
          <p:cNvSpPr>
            <a:spLocks noGrp="1"/>
          </p:cNvSpPr>
          <p:nvPr>
            <p:ph type="title"/>
          </p:nvPr>
        </p:nvSpPr>
        <p:spPr>
          <a:xfrm>
            <a:off x="917196" y="76200"/>
            <a:ext cx="8229600" cy="792162"/>
          </a:xfrm>
        </p:spPr>
        <p:txBody>
          <a:bodyPr/>
          <a:lstStyle/>
          <a:p>
            <a:r>
              <a:rPr lang="en-US" dirty="0"/>
              <a:t>Citizen Advisory Board</a:t>
            </a:r>
          </a:p>
        </p:txBody>
      </p:sp>
    </p:spTree>
    <p:extLst>
      <p:ext uri="{BB962C8B-B14F-4D97-AF65-F5344CB8AC3E}">
        <p14:creationId xmlns:p14="http://schemas.microsoft.com/office/powerpoint/2010/main" val="36245255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DA3C52C-4B12-4012-97FB-C93BEBAA2C12}"/>
              </a:ext>
            </a:extLst>
          </p:cNvPr>
          <p:cNvSpPr>
            <a:spLocks noGrp="1"/>
          </p:cNvSpPr>
          <p:nvPr>
            <p:ph idx="1"/>
          </p:nvPr>
        </p:nvSpPr>
        <p:spPr>
          <a:xfrm>
            <a:off x="457200" y="990600"/>
            <a:ext cx="8229600" cy="4876800"/>
          </a:xfrm>
        </p:spPr>
        <p:txBody>
          <a:bodyPr>
            <a:normAutofit fontScale="62500" lnSpcReduction="20000"/>
          </a:bodyPr>
          <a:lstStyle/>
          <a:p>
            <a:pPr marL="514350" indent="-514350" fontAlgn="base" hangingPunct="0">
              <a:buFont typeface="+mj-lt"/>
              <a:buAutoNum type="arabicPeriod"/>
            </a:pPr>
            <a:r>
              <a:rPr lang="en-US" u="sng" dirty="0"/>
              <a:t>Consistency.</a:t>
            </a:r>
            <a:r>
              <a:rPr lang="en-US" dirty="0"/>
              <a:t>  That the proposed use is consistent with the action programs, policies, standards and maps of the Master Plan and the North Valleys;</a:t>
            </a:r>
          </a:p>
          <a:p>
            <a:pPr marL="514350" indent="-514350" fontAlgn="base" hangingPunct="0">
              <a:buFont typeface="+mj-lt"/>
              <a:buAutoNum type="arabicPeriod"/>
            </a:pPr>
            <a:r>
              <a:rPr lang="en-US" u="sng" dirty="0"/>
              <a:t>Improvements.</a:t>
            </a:r>
            <a:r>
              <a:rPr lang="en-US" dirty="0"/>
              <a:t>  That adequate utilities, roadway improvements, sanitation, water supply, drainage, and other necessary facilities have been provided, the proposed improvements are properly related to existing and proposed roadways, and an adequate public facilities determination has been made in accordance with Division Seven;</a:t>
            </a:r>
          </a:p>
          <a:p>
            <a:pPr marL="514350" indent="-514350" fontAlgn="base" hangingPunct="0">
              <a:buFont typeface="+mj-lt"/>
              <a:buAutoNum type="arabicPeriod"/>
            </a:pPr>
            <a:r>
              <a:rPr lang="en-US" u="sng" dirty="0"/>
              <a:t>Site Suitability.</a:t>
            </a:r>
            <a:r>
              <a:rPr lang="en-US" dirty="0"/>
              <a:t>  That the site is physically suitable for child daycare, and for the intensity of such a development;</a:t>
            </a:r>
          </a:p>
          <a:p>
            <a:pPr marL="514350" indent="-514350" fontAlgn="base" hangingPunct="0">
              <a:buFont typeface="+mj-lt"/>
              <a:buAutoNum type="arabicPeriod"/>
            </a:pPr>
            <a:r>
              <a:rPr lang="en-US" u="sng" dirty="0"/>
              <a:t>Issuance Not Detrimental.</a:t>
            </a:r>
            <a:r>
              <a:rPr lang="en-US" dirty="0"/>
              <a:t>  That issuance of the permit will not be significantly detrimental to the public health, safety or welfare; injurious to the property or improvements of adjacent properties; or detrimental to the character of the surrounding area; </a:t>
            </a:r>
          </a:p>
          <a:p>
            <a:pPr marL="514350" indent="-514350" fontAlgn="base" hangingPunct="0">
              <a:buFont typeface="+mj-lt"/>
              <a:buAutoNum type="arabicPeriod"/>
            </a:pPr>
            <a:r>
              <a:rPr lang="en-US" u="sng" dirty="0"/>
              <a:t>Effect on a Military Installation.</a:t>
            </a:r>
            <a:r>
              <a:rPr lang="en-US" dirty="0"/>
              <a:t>  Issuance of the permit will not have a detrimental effect on the location, purpose or mission of the military installation.</a:t>
            </a:r>
          </a:p>
          <a:p>
            <a:pPr marL="0" indent="0">
              <a:buNone/>
            </a:pPr>
            <a:endParaRPr lang="en-US" dirty="0"/>
          </a:p>
          <a:p>
            <a:endParaRPr lang="en-US" dirty="0"/>
          </a:p>
        </p:txBody>
      </p:sp>
      <p:sp>
        <p:nvSpPr>
          <p:cNvPr id="3" name="Title 2">
            <a:extLst>
              <a:ext uri="{FF2B5EF4-FFF2-40B4-BE49-F238E27FC236}">
                <a16:creationId xmlns:a16="http://schemas.microsoft.com/office/drawing/2014/main" id="{804A852F-3108-4293-A5C4-22E3301AD317}"/>
              </a:ext>
            </a:extLst>
          </p:cNvPr>
          <p:cNvSpPr>
            <a:spLocks noGrp="1"/>
          </p:cNvSpPr>
          <p:nvPr>
            <p:ph type="title"/>
          </p:nvPr>
        </p:nvSpPr>
        <p:spPr>
          <a:xfrm>
            <a:off x="914400" y="76200"/>
            <a:ext cx="8229600" cy="792162"/>
          </a:xfrm>
        </p:spPr>
        <p:txBody>
          <a:bodyPr/>
          <a:lstStyle/>
          <a:p>
            <a:r>
              <a:rPr lang="en-US" dirty="0"/>
              <a:t>Special Use Permit Findings</a:t>
            </a:r>
          </a:p>
        </p:txBody>
      </p:sp>
    </p:spTree>
    <p:extLst>
      <p:ext uri="{BB962C8B-B14F-4D97-AF65-F5344CB8AC3E}">
        <p14:creationId xmlns:p14="http://schemas.microsoft.com/office/powerpoint/2010/main" val="28958755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315200" cy="792162"/>
          </a:xfrm>
        </p:spPr>
        <p:txBody>
          <a:bodyPr/>
          <a:lstStyle/>
          <a:p>
            <a:r>
              <a:rPr lang="en-US" dirty="0"/>
              <a:t>Recommendation</a:t>
            </a:r>
          </a:p>
        </p:txBody>
      </p:sp>
      <p:sp>
        <p:nvSpPr>
          <p:cNvPr id="5" name="TextBox 4"/>
          <p:cNvSpPr txBox="1"/>
          <p:nvPr/>
        </p:nvSpPr>
        <p:spPr>
          <a:xfrm>
            <a:off x="152400" y="1143000"/>
            <a:ext cx="8686800" cy="4524315"/>
          </a:xfrm>
          <a:prstGeom prst="rect">
            <a:avLst/>
          </a:prstGeom>
          <a:noFill/>
        </p:spPr>
        <p:txBody>
          <a:bodyPr wrap="square" rtlCol="0">
            <a:spAutoFit/>
          </a:bodyPr>
          <a:lstStyle/>
          <a:p>
            <a:pPr algn="just"/>
            <a:r>
              <a:rPr lang="en-US" sz="3200" dirty="0"/>
              <a:t>Those agencies which reviewed the application recommended conditions to address applicable codes and impacts associated with the project. After a thorough analysis and review, staff recommends that the Board of Adjustment carefully consider all aspects of Special Use Permit Case Number WSUP19-0028 and the nature of the stringent recommended conditions of approval and </a:t>
            </a:r>
            <a:r>
              <a:rPr lang="en-US" sz="3200" u="sng" dirty="0"/>
              <a:t>approve</a:t>
            </a:r>
            <a:r>
              <a:rPr lang="en-US" sz="3200" dirty="0"/>
              <a:t> the requested Special Use Permit.</a:t>
            </a:r>
          </a:p>
        </p:txBody>
      </p:sp>
    </p:spTree>
    <p:extLst>
      <p:ext uri="{BB962C8B-B14F-4D97-AF65-F5344CB8AC3E}">
        <p14:creationId xmlns:p14="http://schemas.microsoft.com/office/powerpoint/2010/main" val="21561569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066800" y="76200"/>
            <a:ext cx="7924800" cy="792162"/>
          </a:xfrm>
        </p:spPr>
        <p:txBody>
          <a:bodyPr/>
          <a:lstStyle/>
          <a:p>
            <a:r>
              <a:rPr lang="en-US" dirty="0"/>
              <a:t>Possible Motion</a:t>
            </a:r>
          </a:p>
        </p:txBody>
      </p:sp>
      <p:sp>
        <p:nvSpPr>
          <p:cNvPr id="4" name="Content Placeholder 3"/>
          <p:cNvSpPr>
            <a:spLocks noGrp="1"/>
          </p:cNvSpPr>
          <p:nvPr>
            <p:ph idx="1"/>
          </p:nvPr>
        </p:nvSpPr>
        <p:spPr>
          <a:xfrm>
            <a:off x="228600" y="990600"/>
            <a:ext cx="8763000" cy="4724400"/>
          </a:xfrm>
        </p:spPr>
        <p:txBody>
          <a:bodyPr>
            <a:noAutofit/>
          </a:bodyPr>
          <a:lstStyle/>
          <a:p>
            <a:pPr marL="0" indent="0" algn="just">
              <a:lnSpc>
                <a:spcPct val="120000"/>
              </a:lnSpc>
              <a:buNone/>
            </a:pPr>
            <a:r>
              <a:rPr lang="en-US" sz="2400" dirty="0"/>
              <a:t>APPROVAL</a:t>
            </a:r>
            <a:r>
              <a:rPr lang="en-US" sz="2100" dirty="0"/>
              <a:t>: I move that, after giving reasoned consideration to the information contained in the staff report and information received during the public hearing, the Washoe County Board of Adjustment approve with the conditions included as Exhibit A to the Staff Report, Special Use Permit Case Number WSUP19-0028 for Saving Grace Academy, having made all 5</a:t>
            </a:r>
          </a:p>
          <a:p>
            <a:pPr marL="0" indent="0" algn="just">
              <a:lnSpc>
                <a:spcPct val="120000"/>
              </a:lnSpc>
              <a:buNone/>
            </a:pPr>
            <a:r>
              <a:rPr lang="en-US" sz="2100" dirty="0"/>
              <a:t> findings in accordance with Washoe County Code Section 110.810.30.</a:t>
            </a:r>
          </a:p>
        </p:txBody>
      </p:sp>
    </p:spTree>
    <p:extLst>
      <p:ext uri="{BB962C8B-B14F-4D97-AF65-F5344CB8AC3E}">
        <p14:creationId xmlns:p14="http://schemas.microsoft.com/office/powerpoint/2010/main" val="3855694812"/>
      </p:ext>
    </p:extLst>
  </p:cSld>
  <p:clrMapOvr>
    <a:masterClrMapping/>
  </p:clrMapOvr>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Props1.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3.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4.xml><?xml version="1.0" encoding="utf-8"?>
<ds:datastoreItem xmlns:ds="http://schemas.openxmlformats.org/officeDocument/2006/customXml" ds:itemID="{2200D7ED-6620-45A0-9F13-862FEFE886A3}">
  <ds:schemaRefs>
    <ds:schemaRef ds:uri="http://schemas.microsoft.com/sharepoint/v3"/>
    <ds:schemaRef ds:uri="http://schemas.microsoft.com/office/2006/documentManagement/types"/>
    <ds:schemaRef ds:uri="http://purl.org/dc/terms/"/>
    <ds:schemaRef ds:uri="CEA9126C-A9B1-4F4A-855C-DD0F845697D2"/>
    <ds:schemaRef ds:uri="http://purl.org/dc/dcmitype/"/>
    <ds:schemaRef ds:uri="http://schemas.microsoft.com/office/infopath/2007/PartnerControls"/>
    <ds:schemaRef ds:uri="http://schemas.openxmlformats.org/package/2006/metadata/core-properties"/>
    <ds:schemaRef ds:uri="http://purl.org/dc/elements/1.1/"/>
    <ds:schemaRef ds:uri="http://schemas.microsoft.com/office/2006/metadata/properties"/>
    <ds:schemaRef ds:uri="a94d8b85-37e1-4d17-8d55-8b7d207932bb"/>
    <ds:schemaRef ds:uri="http://schemas.microsoft.com/sharepoint/v3/field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2369</TotalTime>
  <Words>576</Words>
  <Application>Microsoft Office PowerPoint</Application>
  <PresentationFormat>On-screen Show (4:3)</PresentationFormat>
  <Paragraphs>42</Paragraphs>
  <Slides>12</Slides>
  <Notes>0</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12</vt:i4>
      </vt:variant>
    </vt:vector>
  </HeadingPairs>
  <TitlesOfParts>
    <vt:vector size="17" baseType="lpstr">
      <vt:lpstr>Arial</vt:lpstr>
      <vt:lpstr>Calibri</vt:lpstr>
      <vt:lpstr>Wingdings</vt:lpstr>
      <vt:lpstr>PowerPoint_Template_2015</vt:lpstr>
      <vt:lpstr>1_PowerPoint_Template_2015</vt:lpstr>
      <vt:lpstr>WSUP19-0028 Saving Grace Academy</vt:lpstr>
      <vt:lpstr>Background/Request</vt:lpstr>
      <vt:lpstr>Project Details</vt:lpstr>
      <vt:lpstr>Vicinity Map</vt:lpstr>
      <vt:lpstr>Site</vt:lpstr>
      <vt:lpstr>Parking/Traffic</vt:lpstr>
      <vt:lpstr>Varied Standards</vt:lpstr>
      <vt:lpstr>Public Notice &amp; CAB</vt:lpstr>
      <vt:lpstr>Citizen Advisory Board</vt:lpstr>
      <vt:lpstr>Special Use Permit Findings</vt:lpstr>
      <vt:lpstr>Recommendation</vt:lpstr>
      <vt:lpstr>Possible Motion</vt:lpstr>
    </vt:vector>
  </TitlesOfParts>
  <Company>Washoe County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Fagan, Donna</cp:lastModifiedBy>
  <cp:revision>113</cp:revision>
  <cp:lastPrinted>2014-10-07T22:54:33Z</cp:lastPrinted>
  <dcterms:created xsi:type="dcterms:W3CDTF">2015-09-25T21:46:02Z</dcterms:created>
  <dcterms:modified xsi:type="dcterms:W3CDTF">2020-02-06T19:25:24Z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